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2" r:id="rId2"/>
  </p:sldMasterIdLst>
  <p:notesMasterIdLst>
    <p:notesMasterId r:id="rId13"/>
  </p:notesMasterIdLst>
  <p:handoutMasterIdLst>
    <p:handoutMasterId r:id="rId14"/>
  </p:handoutMasterIdLst>
  <p:sldIdLst>
    <p:sldId id="257" r:id="rId3"/>
    <p:sldId id="267" r:id="rId4"/>
    <p:sldId id="268" r:id="rId5"/>
    <p:sldId id="259" r:id="rId6"/>
    <p:sldId id="260" r:id="rId7"/>
    <p:sldId id="261" r:id="rId8"/>
    <p:sldId id="266" r:id="rId9"/>
    <p:sldId id="265" r:id="rId10"/>
    <p:sldId id="262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4A56"/>
    <a:srgbClr val="495451"/>
    <a:srgbClr val="494576"/>
    <a:srgbClr val="8989A9"/>
    <a:srgbClr val="98989A"/>
    <a:srgbClr val="CAB8F8"/>
    <a:srgbClr val="8B9EA0"/>
    <a:srgbClr val="A7A7A7"/>
    <a:srgbClr val="D8D8D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0" autoAdjust="0"/>
    <p:restoredTop sz="92563" autoAdjust="0"/>
  </p:normalViewPr>
  <p:slideViewPr>
    <p:cSldViewPr>
      <p:cViewPr>
        <p:scale>
          <a:sx n="108" d="100"/>
          <a:sy n="108" d="100"/>
        </p:scale>
        <p:origin x="-18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43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B76F3-4AB9-43BD-BBB5-E0DC9C7D973D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7B05E-9268-4588-9C33-3079D0D9E0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429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4A674-3C91-4EFB-AEE3-44D151ABC3E9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58781-5E27-44D5-A0DE-EBD2A3EB0F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12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86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772400" y="0"/>
            <a:ext cx="1371600" cy="533400"/>
          </a:xfrm>
          <a:prstGeom prst="rect">
            <a:avLst/>
          </a:prstGeom>
          <a:solidFill>
            <a:srgbClr val="484A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209800"/>
            <a:ext cx="9144000" cy="1362075"/>
          </a:xfrm>
        </p:spPr>
        <p:txBody>
          <a:bodyPr anchor="t">
            <a:noAutofit/>
          </a:bodyPr>
          <a:lstStyle>
            <a:lvl1pPr algn="ctr">
              <a:defRPr sz="5000" b="1" cap="all" spc="-8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</a:t>
            </a:r>
            <a:r>
              <a:rPr lang="en-US" dirty="0" err="1" smtClean="0"/>
              <a:t>stylE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7772400" y="0"/>
            <a:ext cx="1371600" cy="533400"/>
          </a:xfrm>
          <a:prstGeom prst="rect">
            <a:avLst/>
          </a:prstGeom>
          <a:solidFill>
            <a:srgbClr val="484A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9114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95700"/>
            <a:ext cx="50196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5943600"/>
            <a:ext cx="2133600" cy="365125"/>
          </a:xfrm>
          <a:prstGeom prst="rect">
            <a:avLst/>
          </a:prstGeom>
        </p:spPr>
        <p:txBody>
          <a:bodyPr/>
          <a:lstStyle/>
          <a:p>
            <a:fld id="{C54E0A10-61B0-4D7F-8011-2B41549A1C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7772400" y="0"/>
            <a:ext cx="1371600" cy="533400"/>
          </a:xfrm>
          <a:prstGeom prst="rect">
            <a:avLst/>
          </a:prstGeom>
          <a:solidFill>
            <a:srgbClr val="484A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85492"/>
            <a:ext cx="1981200" cy="85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938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5943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E0A10-61B0-4D7F-8011-2B41549A1C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2" descr="E:\School\Space Grant\Pictures\nasa logo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5565"/>
            <a:ext cx="914400" cy="756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E:\School\Space Grant\Pictures\space grant logo.jp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864" y="6015565"/>
            <a:ext cx="407565" cy="72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E:\School\Space Grant\Pictures\world view logo.jp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015565"/>
            <a:ext cx="705300" cy="7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E:\School\Space Grant\Pictures\ua logo.pn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6015565"/>
            <a:ext cx="763312" cy="7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41" r:id="rId2"/>
    <p:sldLayoutId id="2147483744" r:id="rId3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 spc="-80" baseline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Calibri" pitchFamily="34" charset="0"/>
        <a:buChar char="»"/>
        <a:defRPr sz="3200" kern="1200">
          <a:solidFill>
            <a:schemeClr val="bg1"/>
          </a:solidFill>
          <a:latin typeface="Microsoft Sans Serif" pitchFamily="34" charset="0"/>
          <a:ea typeface="+mn-ea"/>
          <a:cs typeface="Microsoft Sans Serif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Microsoft Sans Serif" pitchFamily="34" charset="0"/>
          <a:ea typeface="+mn-ea"/>
          <a:cs typeface="Microsoft Sans Serif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Microsoft Sans Serif" pitchFamily="34" charset="0"/>
          <a:ea typeface="+mn-ea"/>
          <a:cs typeface="Microsoft Sans Serif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Microsoft Sans Serif" pitchFamily="34" charset="0"/>
          <a:ea typeface="+mn-ea"/>
          <a:cs typeface="Microsoft Sans Serif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Microsoft Sans Serif" pitchFamily="34" charset="0"/>
          <a:ea typeface="+mn-ea"/>
          <a:cs typeface="Microsoft Sans Serif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5339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9" r:id="rId2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 spc="-80" baseline="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5400"/>
            <a:ext cx="9144000" cy="2362200"/>
          </a:xfrm>
        </p:spPr>
        <p:txBody>
          <a:bodyPr/>
          <a:lstStyle/>
          <a:p>
            <a:r>
              <a:rPr lang="en-US" sz="4900" dirty="0" smtClean="0"/>
              <a:t>High Altitude Ballooning Communication Stability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5908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" y="3352800"/>
            <a:ext cx="8610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Greg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Wilburn</a:t>
            </a:r>
          </a:p>
          <a:p>
            <a:pPr algn="ctr"/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Rolfe Bode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Susan Brew</a:t>
            </a:r>
            <a:endParaRPr 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University of Arizona, Tucson, AZ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 April 2016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E:\School\Space Grant\Pictures\nasa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5565"/>
            <a:ext cx="914400" cy="756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School\Space Grant\Pictures\space grant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864" y="6015565"/>
            <a:ext cx="407565" cy="72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:\School\Space Grant\Pictures\world view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015565"/>
            <a:ext cx="705300" cy="7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E:\School\Space Grant\Pictures\ua 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6015565"/>
            <a:ext cx="763312" cy="7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673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3429000"/>
            <a:ext cx="8229600" cy="1858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special thanks to my mentor, Rolfe Bode, and engineers Zane Maccagnano, Tim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Basta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Kyler Felton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1905000"/>
            <a:ext cx="3657600" cy="1143000"/>
          </a:xfrm>
        </p:spPr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073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research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Telescopes</a:t>
            </a:r>
          </a:p>
          <a:p>
            <a:pPr lvl="1"/>
            <a:r>
              <a:rPr lang="en-US" dirty="0" smtClean="0"/>
              <a:t>Weather/ atmosphere data</a:t>
            </a:r>
          </a:p>
          <a:p>
            <a:r>
              <a:rPr lang="en-US" dirty="0" smtClean="0"/>
              <a:t>Low space tourism</a:t>
            </a:r>
          </a:p>
          <a:p>
            <a:r>
              <a:rPr lang="en-US" dirty="0" smtClean="0"/>
              <a:t>All done at much lower costs than traditional methods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Ballooning?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17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Voyager Capsule </a:t>
            </a:r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Voyager Capsule</a:t>
            </a:r>
            <a:endParaRPr lang="en-US" dirty="0"/>
          </a:p>
        </p:txBody>
      </p:sp>
      <p:pic>
        <p:nvPicPr>
          <p:cNvPr id="1026" name="Picture 2" descr="E:\School\Space Grant\voyag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08" y="1447800"/>
            <a:ext cx="7696200" cy="427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610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communicate with balloons 100,000 feet in air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YAGI antennas mounted to ground based Mobile Command Center (MCC)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 reliable mounting, significant data may be lost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Needed for sensitive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Previous solution broke down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6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stable antenna mounting system to communicate with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balloons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Includes updating existing infrastructure and designing new system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889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Requirements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existing solutions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 preliminary design in SolidWorks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Preliminary Design Review (PDR) to engineers at World View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Finalize design and cost report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552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93837"/>
            <a:ext cx="5715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2 galvanized square steel tubes</a:t>
            </a:r>
          </a:p>
          <a:p>
            <a:pPr lvl="1"/>
            <a:r>
              <a:rPr lang="en-US" dirty="0" smtClean="0"/>
              <a:t>Inner tube: 2.25”x2.25”x3’</a:t>
            </a:r>
          </a:p>
          <a:p>
            <a:pPr lvl="1"/>
            <a:r>
              <a:rPr lang="en-US" dirty="0" smtClean="0"/>
              <a:t>Outer tube: 2.5”x2.5”x1.5’</a:t>
            </a:r>
          </a:p>
          <a:p>
            <a:r>
              <a:rPr lang="en-US" dirty="0" smtClean="0"/>
              <a:t>2 A36 steel plates</a:t>
            </a:r>
          </a:p>
          <a:p>
            <a:pPr lvl="1"/>
            <a:r>
              <a:rPr lang="en-US" dirty="0" smtClean="0"/>
              <a:t>Top plate: 6”x6”x.25”</a:t>
            </a:r>
          </a:p>
          <a:p>
            <a:pPr lvl="1"/>
            <a:r>
              <a:rPr lang="en-US" dirty="0" smtClean="0"/>
              <a:t>Bottom plate: 12”x12”x.1875”</a:t>
            </a:r>
          </a:p>
          <a:p>
            <a:r>
              <a:rPr lang="en-US" dirty="0" smtClean="0"/>
              <a:t>Slide inner tube into bottom prior to each flight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Design</a:t>
            </a:r>
            <a:endParaRPr lang="en-US" dirty="0"/>
          </a:p>
        </p:txBody>
      </p:sp>
      <p:pic>
        <p:nvPicPr>
          <p:cNvPr id="5" name="Picture 2" descr="E:\School\Space Grant\Pictures\individual assembly isometr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914400"/>
            <a:ext cx="2246742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317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93837"/>
            <a:ext cx="5334000" cy="4525963"/>
          </a:xfrm>
        </p:spPr>
        <p:txBody>
          <a:bodyPr/>
          <a:lstStyle/>
          <a:p>
            <a:r>
              <a:rPr lang="en-US" dirty="0" smtClean="0"/>
              <a:t>Bottom tube remains mounted to MCC infrastructure</a:t>
            </a:r>
          </a:p>
          <a:p>
            <a:r>
              <a:rPr lang="en-US" dirty="0" smtClean="0"/>
              <a:t>Deflection of .294”</a:t>
            </a:r>
          </a:p>
          <a:p>
            <a:pPr lvl="1"/>
            <a:r>
              <a:rPr lang="en-US" dirty="0" smtClean="0"/>
              <a:t>Under max wind load of 60 mph</a:t>
            </a:r>
          </a:p>
          <a:p>
            <a:pPr lvl="1"/>
            <a:r>
              <a:rPr lang="en-US" dirty="0" smtClean="0"/>
              <a:t>Angle of deflection: .618</a:t>
            </a:r>
            <a:r>
              <a:rPr lang="en-US" baseline="30000" dirty="0" smtClean="0"/>
              <a:t>o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Design (cont’d)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9661"/>
          <a:stretch/>
        </p:blipFill>
        <p:spPr>
          <a:xfrm>
            <a:off x="5715000" y="1524000"/>
            <a:ext cx="327021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690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It Simple, Stupid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Decided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straightforward,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effective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COTS solutions far too expensive for the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appllication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0A10-61B0-4D7F-8011-2B41549A1CE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Engineering Learning Experience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781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em_design">
  <a:themeElements>
    <a:clrScheme name="Custom 1">
      <a:dk1>
        <a:sysClr val="windowText" lastClr="000000"/>
      </a:dk1>
      <a:lt1>
        <a:srgbClr val="D8D8D8"/>
      </a:lt1>
      <a:dk2>
        <a:srgbClr val="17365D"/>
      </a:dk2>
      <a:lt2>
        <a:srgbClr val="548DD4"/>
      </a:lt2>
      <a:accent1>
        <a:srgbClr val="366092"/>
      </a:accent1>
      <a:accent2>
        <a:srgbClr val="95B3D7"/>
      </a:accent2>
      <a:accent3>
        <a:srgbClr val="76923C"/>
      </a:accent3>
      <a:accent4>
        <a:srgbClr val="4F6128"/>
      </a:accent4>
      <a:accent5>
        <a:srgbClr val="548DD4"/>
      </a:accent5>
      <a:accent6>
        <a:srgbClr val="76923C"/>
      </a:accent6>
      <a:hlink>
        <a:srgbClr val="7F7F7F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1">
      <a:dk1>
        <a:sysClr val="windowText" lastClr="000000"/>
      </a:dk1>
      <a:lt1>
        <a:srgbClr val="D8D8D8"/>
      </a:lt1>
      <a:dk2>
        <a:srgbClr val="17365D"/>
      </a:dk2>
      <a:lt2>
        <a:srgbClr val="548DD4"/>
      </a:lt2>
      <a:accent1>
        <a:srgbClr val="366092"/>
      </a:accent1>
      <a:accent2>
        <a:srgbClr val="95B3D7"/>
      </a:accent2>
      <a:accent3>
        <a:srgbClr val="76923C"/>
      </a:accent3>
      <a:accent4>
        <a:srgbClr val="4F6128"/>
      </a:accent4>
      <a:accent5>
        <a:srgbClr val="548DD4"/>
      </a:accent5>
      <a:accent6>
        <a:srgbClr val="76923C"/>
      </a:accent6>
      <a:hlink>
        <a:srgbClr val="7F7F7F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Body Theme RWDC</Template>
  <TotalTime>12184</TotalTime>
  <Words>260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chem_design</vt:lpstr>
      <vt:lpstr>Custom Design</vt:lpstr>
      <vt:lpstr>High Altitude Ballooning Communication Stability </vt:lpstr>
      <vt:lpstr>Why Ballooning?</vt:lpstr>
      <vt:lpstr>Voyager Capsule</vt:lpstr>
      <vt:lpstr>The Problem</vt:lpstr>
      <vt:lpstr>Objectives</vt:lpstr>
      <vt:lpstr>Methods</vt:lpstr>
      <vt:lpstr>Final Design</vt:lpstr>
      <vt:lpstr>Final Design (cont’d)</vt:lpstr>
      <vt:lpstr>An Engineering Learning Experience</vt:lpstr>
      <vt:lpstr>THANK YOU!</vt:lpstr>
    </vt:vector>
  </TitlesOfParts>
  <Company>EOL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EOL</dc:creator>
  <cp:lastModifiedBy>Greg Wilburn</cp:lastModifiedBy>
  <cp:revision>347</cp:revision>
  <dcterms:created xsi:type="dcterms:W3CDTF">2013-04-01T00:21:42Z</dcterms:created>
  <dcterms:modified xsi:type="dcterms:W3CDTF">2016-04-07T04:38:01Z</dcterms:modified>
</cp:coreProperties>
</file>